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0" r:id="rId3"/>
    <p:sldId id="273" r:id="rId4"/>
    <p:sldId id="258" r:id="rId5"/>
    <p:sldId id="274" r:id="rId6"/>
    <p:sldId id="275" r:id="rId7"/>
    <p:sldId id="276" r:id="rId8"/>
    <p:sldId id="277" r:id="rId9"/>
    <p:sldId id="278" r:id="rId10"/>
    <p:sldId id="259" r:id="rId11"/>
    <p:sldId id="281" r:id="rId12"/>
    <p:sldId id="279" r:id="rId13"/>
    <p:sldId id="280" r:id="rId14"/>
    <p:sldId id="262" r:id="rId15"/>
    <p:sldId id="260" r:id="rId16"/>
    <p:sldId id="261" r:id="rId17"/>
    <p:sldId id="263" r:id="rId18"/>
    <p:sldId id="264" r:id="rId19"/>
  </p:sldIdLst>
  <p:sldSz cx="12192000" cy="6858000"/>
  <p:notesSz cx="6858000" cy="9144000"/>
  <p:defaultTextStyle>
    <a:defPPr>
      <a:defRPr lang="es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ADA78-3C7C-8642-BB27-F208ADA16B0D}" type="datetimeFigureOut">
              <a:rPr lang="es-CR" smtClean="0"/>
              <a:t>28/1/21</a:t>
            </a:fld>
            <a:endParaRPr lang="es-C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FB92B-FEFC-6B4C-AA12-1242BBBD4768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818647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453b1761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453b1761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202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453b1761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453b1761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117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87B7E1-1649-6C4A-8448-680240628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4490EF6-4799-5543-AF8B-048CA7858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9AC05A-AC6B-BB46-B25E-F0D299C11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85549C-646B-9643-AD2B-E26AD1F4E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6BA4F2-AB9F-C545-BE3A-6409172C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828695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857C0-83F2-8D47-8FD8-FDDB61F94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93DD7F9-AAB4-3D43-9CFE-3AA70DB418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DC84A8-5F89-CF4E-92AB-A5A38DEF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9D04F8-699C-4449-87CC-CECE9181D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CFFC21-2635-CB44-99BD-913A05CFE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355035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EB4441E-6F7C-7341-84CE-38A751DEE4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E42265E-FF0B-B348-B297-7E3E62963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F929E2-8A19-B44C-A756-1D9DCE9C3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926B66-4207-114D-8AC8-1F8ADD1ED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27E753-731C-E84B-9E1C-E7806ECE3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74716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R" smtClean="0"/>
              <a:pPr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466747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CE3C74-C41F-6941-80A4-7AC1303E5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D97A98-0F66-9F40-B168-69D207D6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CACA5C-42AE-5047-A703-FE3B638E8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D14544-EACE-3B42-BA15-FEF0272AF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2C4F8B-67DF-8744-8FBC-972EA83AF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08263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DCBCC2-CE79-F64F-B885-B1D5594C2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61CE57-C96D-5144-A2B4-76BB412EF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3D64C9-7C21-AF44-8553-5FA8F40CD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4BB6D6-CB5B-8246-842D-404BFC7DB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6F0426-1BF5-1A43-965B-C0817959D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769492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86A11-6221-FC41-94E0-19001103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46EF8C-2AAC-5145-9E99-389426FFA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092BC81-FA83-6147-BE7A-9B0FB1005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981881-7073-BF41-B0AF-7521C60E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F33C31-8623-B349-8918-DF78EC54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AFB9EB-5C98-F54B-8205-A2C9811EE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176491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F0DABA-7D95-0945-8289-DCEC9A887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20E295-6AC5-E140-89EA-BF635BF25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506162-8EE2-F845-893A-83C49298B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013C3B-4AC6-1042-9F16-E525DEAC9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E0F475F-F7F9-2942-B7A3-C4B3BB3140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7AB8319-FFB0-3047-A16A-4719B70A6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3BFDDDE-9760-F742-9634-C3B2ACAF0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F1E58E2-5368-6F4B-95FD-0FF3FB143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205358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B97D9C-8342-FA4C-9995-AF9AE74D0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4276E77-67FE-A24D-9AF0-3DFE96A5E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5FC8E43-D365-0842-8043-AE5E60655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00695AD-5C54-FB45-A6C8-98DA26E36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245010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AE100A3-0954-9347-86C2-9BC7FAED1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E7DFE40-D294-D349-824B-10D608897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4F0747-CFE4-554F-90F7-B639C874B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01420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97426-FF9D-844C-AEF0-12553AD4F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28455A-C22E-7D41-A0E8-7B976B07C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59F949-A9E6-584B-8683-A0F68BFA7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310EEA-7CE1-604C-92DB-CDCC035E0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8A87B0-4F8A-5047-922C-9C45C38C6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EFF9D4-CEAC-6A42-8E77-3C6A22B90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86327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EA2206-792A-6F47-A60C-69C43D657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C5533E1-8446-7749-95BF-56D3CB37F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A20B372-9D5E-844E-8134-A261226AB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CE09742-3238-4649-9518-AFEA0D572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DF69AB6-21D3-FA44-968C-AEFDFD789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8F1195F-C4B0-7E4D-BB1F-D5BEA2CC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50088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6904FEB-5FFF-6248-9116-CDCB020ED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B4B35C-2A03-B34E-B232-ED839E5C3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93E0FF-429D-6346-86DC-854ABF5E1D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AD0268-1878-AE43-AE95-D540FAEF1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A9E00B-935B-6A42-BD7F-F754FEF75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39000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agileadmin.com/what-is-devop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log.chef.io/what-devops-means-to-m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BCE922-89FE-6E48-9BB1-54C5B7D3FB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R" dirty="0"/>
              <a:t>Fundamentos de DevOps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366CD86-1EB7-A240-99AD-FD763BA4EC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R" dirty="0"/>
              <a:t>Universidad Creativa</a:t>
            </a:r>
          </a:p>
        </p:txBody>
      </p:sp>
    </p:spTree>
    <p:extLst>
      <p:ext uri="{BB962C8B-B14F-4D97-AF65-F5344CB8AC3E}">
        <p14:creationId xmlns:p14="http://schemas.microsoft.com/office/powerpoint/2010/main" val="1362935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1C178F7-AFE6-9146-9646-D428D71B1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136" y="2755159"/>
            <a:ext cx="4052395" cy="39977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CD0891-C884-7448-B2E7-EAC246FC3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DevOps Foundations: CI/CD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CDA018-8EEE-6241-954F-9D95281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Continuous Integration: es la construcción y prueba (unitarias, cobertura, análisis de código) automática del código de la aplicación frecuentemente, idealmente en cada commit o cambio que se haga sobre la base del código.</a:t>
            </a:r>
          </a:p>
          <a:p>
            <a:endParaRPr lang="es-CR" dirty="0"/>
          </a:p>
          <a:p>
            <a:pPr marL="0" indent="0">
              <a:buNone/>
            </a:pP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567622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CD0891-C884-7448-B2E7-EAC246FC3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DevOps Foundations: CI/CD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CDA018-8EEE-6241-954F-9D95281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  <a:p>
            <a:pPr marL="0" indent="0">
              <a:buNone/>
            </a:pPr>
            <a:endParaRPr lang="es-C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FE3177-F377-A340-9145-7E202604D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766" y="1956894"/>
            <a:ext cx="8347664" cy="34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88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C9B26D3-0BF9-D74E-AD2D-85A4A8321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989" y="2922084"/>
            <a:ext cx="7315197" cy="377048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CD0891-C884-7448-B2E7-EAC246FC3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DevOps Foundations: CI/CD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CDA018-8EEE-6241-954F-9D95281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Continuous Delivery: es contruir y desplegar cada cambio a un ambiente similar a producción y realizar pruebas automatizadas de integración y aceptación.</a:t>
            </a:r>
          </a:p>
          <a:p>
            <a:endParaRPr lang="es-CR" dirty="0"/>
          </a:p>
          <a:p>
            <a:pPr marL="0" indent="0">
              <a:buNone/>
            </a:pP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210343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A7768C3-3FF7-0B4E-A9BB-720E4E0E4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89" y="2167280"/>
            <a:ext cx="7768021" cy="44053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CD0891-C884-7448-B2E7-EAC246FC3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DevOps Foundations: CI/CD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CDA018-8EEE-6241-954F-9D95281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Continuous Deployment</a:t>
            </a:r>
          </a:p>
          <a:p>
            <a:endParaRPr lang="es-CR" dirty="0"/>
          </a:p>
          <a:p>
            <a:pPr marL="0" indent="0">
              <a:buNone/>
            </a:pP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895247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D184F6-EBD6-0C4B-98C3-AC842AA5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DevOps Foundations: Infrastructure as Code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E973C8-A661-3A4B-9C9B-ADCFCF3FE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IaC:  es un aprovicionamiento y gestión de la infraestructura y servicios a través del uso de código fuente.</a:t>
            </a:r>
          </a:p>
          <a:p>
            <a:pPr lvl="1"/>
            <a:r>
              <a:rPr lang="es-CR" dirty="0"/>
              <a:t>Rapidez </a:t>
            </a:r>
          </a:p>
          <a:p>
            <a:pPr lvl="1"/>
            <a:r>
              <a:rPr lang="es-CR" dirty="0"/>
              <a:t>Automatización</a:t>
            </a:r>
          </a:p>
          <a:p>
            <a:pPr lvl="1"/>
            <a:r>
              <a:rPr lang="es-CR" dirty="0"/>
              <a:t>Estandarización</a:t>
            </a:r>
          </a:p>
          <a:p>
            <a:pPr lvl="1"/>
            <a:r>
              <a:rPr lang="es-CR" dirty="0"/>
              <a:t>Minimización de riesgos.</a:t>
            </a:r>
          </a:p>
          <a:p>
            <a:pPr lvl="1"/>
            <a:r>
              <a:rPr lang="es-CR" dirty="0"/>
              <a:t>Reduce costos.</a:t>
            </a:r>
          </a:p>
          <a:p>
            <a:pPr lvl="1"/>
            <a:endParaRPr lang="es-CR" dirty="0"/>
          </a:p>
          <a:p>
            <a:pPr lvl="1"/>
            <a:endParaRPr lang="es-C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B28D922-6319-8742-8591-29C647606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156" y="2647149"/>
            <a:ext cx="4574756" cy="366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48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A98577-E3E1-834D-83FF-14496E5B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DevOps Foundations: Lean and Agile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806507-72C1-8841-A989-9FC086569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568495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99CCF3-4F9D-4F44-AC57-256673583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DevOps Foundations: DevSecOps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1000EC-1353-9B4C-B5AA-7577FEA2E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912234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9FB6E6-A0DB-134C-90A8-29C5DDF4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DevOps Foundations: Monitoring and Observability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56F30D-C237-3F4E-955A-DD10B67E7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666790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6A23A-448E-0942-9C58-4D920AF9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DevOps Foundations: Site Reliability Engineering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88869F-E861-9F44-84D9-3876A7B88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643682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DevOps</a:t>
            </a:r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289033"/>
            <a:ext cx="11360800" cy="49756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b="1" dirty="0"/>
              <a:t>“DevOps is the practice of operations and development engineers participating together in the entire service lifecycle, from design through the development process to production support.”</a:t>
            </a:r>
            <a:endParaRPr b="1" dirty="0"/>
          </a:p>
          <a:p>
            <a:pPr>
              <a:lnSpc>
                <a:spcPct val="100000"/>
              </a:lnSpc>
              <a:buChar char="-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https://theagileadmin.com/what-is-devops/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b="1" dirty="0">
              <a:solidFill>
                <a:srgbClr val="4A86E8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b="1" dirty="0" err="1">
                <a:solidFill>
                  <a:srgbClr val="000000"/>
                </a:solidFill>
              </a:rPr>
              <a:t>Valores</a:t>
            </a:r>
            <a:r>
              <a:rPr lang="en" b="1" dirty="0">
                <a:solidFill>
                  <a:srgbClr val="000000"/>
                </a:solidFill>
              </a:rPr>
              <a:t>:</a:t>
            </a:r>
            <a:endParaRPr b="1" dirty="0">
              <a:solidFill>
                <a:srgbClr val="000000"/>
              </a:solidFill>
            </a:endParaRPr>
          </a:p>
          <a:p>
            <a:pPr marL="1219170" indent="0">
              <a:lnSpc>
                <a:spcPct val="100000"/>
              </a:lnSpc>
              <a:buNone/>
            </a:pPr>
            <a:r>
              <a:rPr lang="en" b="1" dirty="0">
                <a:solidFill>
                  <a:srgbClr val="4A86E8"/>
                </a:solidFill>
              </a:rPr>
              <a:t>C</a:t>
            </a:r>
            <a:r>
              <a:rPr lang="en" dirty="0"/>
              <a:t>ulture: Personas y </a:t>
            </a:r>
            <a:r>
              <a:rPr lang="en" dirty="0" err="1"/>
              <a:t>procesos</a:t>
            </a:r>
            <a:r>
              <a:rPr lang="en" dirty="0"/>
              <a:t> primero.</a:t>
            </a:r>
            <a:endParaRPr dirty="0"/>
          </a:p>
          <a:p>
            <a:pPr marL="1219170" indent="0">
              <a:lnSpc>
                <a:spcPct val="100000"/>
              </a:lnSpc>
              <a:buNone/>
            </a:pPr>
            <a:r>
              <a:rPr lang="en" b="1" dirty="0">
                <a:solidFill>
                  <a:srgbClr val="4A86E8"/>
                </a:solidFill>
              </a:rPr>
              <a:t>A</a:t>
            </a:r>
            <a:r>
              <a:rPr lang="en" dirty="0"/>
              <a:t>utomation: </a:t>
            </a:r>
            <a:r>
              <a:rPr lang="en" dirty="0" err="1"/>
              <a:t>Automatización</a:t>
            </a:r>
            <a:r>
              <a:rPr lang="en" dirty="0"/>
              <a:t> de </a:t>
            </a:r>
            <a:r>
              <a:rPr lang="en" dirty="0" err="1"/>
              <a:t>procesos</a:t>
            </a:r>
            <a:r>
              <a:rPr lang="en" dirty="0"/>
              <a:t> y </a:t>
            </a:r>
            <a:r>
              <a:rPr lang="en" dirty="0" err="1"/>
              <a:t>sistemas</a:t>
            </a:r>
            <a:r>
              <a:rPr lang="en" dirty="0"/>
              <a:t>.</a:t>
            </a:r>
            <a:endParaRPr dirty="0"/>
          </a:p>
          <a:p>
            <a:pPr marL="1219170" indent="0">
              <a:lnSpc>
                <a:spcPct val="100000"/>
              </a:lnSpc>
              <a:buNone/>
            </a:pPr>
            <a:r>
              <a:rPr lang="en" b="1" dirty="0">
                <a:solidFill>
                  <a:srgbClr val="4A86E8"/>
                </a:solidFill>
              </a:rPr>
              <a:t>M</a:t>
            </a:r>
            <a:r>
              <a:rPr lang="en" dirty="0"/>
              <a:t>easurement: Si no se </a:t>
            </a:r>
            <a:r>
              <a:rPr lang="en" dirty="0" err="1"/>
              <a:t>puede</a:t>
            </a:r>
            <a:r>
              <a:rPr lang="en" dirty="0"/>
              <a:t> </a:t>
            </a:r>
            <a:r>
              <a:rPr lang="en" dirty="0" err="1"/>
              <a:t>medir</a:t>
            </a:r>
            <a:r>
              <a:rPr lang="en" dirty="0"/>
              <a:t>, no se </a:t>
            </a:r>
            <a:r>
              <a:rPr lang="en" dirty="0" err="1"/>
              <a:t>puede</a:t>
            </a:r>
            <a:r>
              <a:rPr lang="en" dirty="0"/>
              <a:t> </a:t>
            </a:r>
            <a:r>
              <a:rPr lang="en" dirty="0" err="1"/>
              <a:t>mejorar</a:t>
            </a:r>
            <a:r>
              <a:rPr lang="en" dirty="0"/>
              <a:t>, </a:t>
            </a:r>
            <a:r>
              <a:rPr lang="en" dirty="0" err="1"/>
              <a:t>métricas</a:t>
            </a:r>
            <a:r>
              <a:rPr lang="en" dirty="0"/>
              <a:t>.</a:t>
            </a:r>
            <a:endParaRPr dirty="0"/>
          </a:p>
          <a:p>
            <a:pPr marL="1219170" indent="0">
              <a:lnSpc>
                <a:spcPct val="100000"/>
              </a:lnSpc>
              <a:buNone/>
            </a:pPr>
            <a:r>
              <a:rPr lang="en" b="1" dirty="0">
                <a:solidFill>
                  <a:srgbClr val="4A86E8"/>
                </a:solidFill>
              </a:rPr>
              <a:t>S</a:t>
            </a:r>
            <a:r>
              <a:rPr lang="en" dirty="0"/>
              <a:t>haring: </a:t>
            </a:r>
            <a:r>
              <a:rPr lang="en" dirty="0" err="1"/>
              <a:t>Colaboración</a:t>
            </a:r>
            <a:r>
              <a:rPr lang="en" dirty="0"/>
              <a:t>. </a:t>
            </a:r>
            <a:r>
              <a:rPr lang="en" dirty="0" err="1"/>
              <a:t>compartir</a:t>
            </a:r>
            <a:r>
              <a:rPr lang="en" dirty="0"/>
              <a:t> ideas, </a:t>
            </a:r>
            <a:r>
              <a:rPr lang="en" dirty="0" err="1"/>
              <a:t>problemas</a:t>
            </a:r>
            <a:r>
              <a:rPr lang="en" dirty="0"/>
              <a:t>, </a:t>
            </a:r>
            <a:r>
              <a:rPr lang="en" dirty="0" err="1"/>
              <a:t>soluciones</a:t>
            </a:r>
            <a:r>
              <a:rPr lang="en" dirty="0"/>
              <a:t>.</a:t>
            </a:r>
            <a:endParaRPr dirty="0"/>
          </a:p>
          <a:p>
            <a:pPr marL="1219170" indent="0">
              <a:lnSpc>
                <a:spcPct val="100000"/>
              </a:lnSpc>
              <a:buNone/>
            </a:pPr>
            <a:endParaRPr sz="1050" dirty="0"/>
          </a:p>
          <a:p>
            <a:pPr>
              <a:lnSpc>
                <a:spcPct val="100000"/>
              </a:lnSpc>
              <a:buChar char="-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https://blog.chef.io/what-devops-means-to-me</a:t>
            </a:r>
            <a:endParaRPr dirty="0"/>
          </a:p>
          <a:p>
            <a:pPr indent="0">
              <a:lnSpc>
                <a:spcPct val="100000"/>
              </a:lnSpc>
              <a:spcBef>
                <a:spcPts val="2133"/>
              </a:spcBef>
              <a:buNone/>
            </a:pPr>
            <a:endParaRPr dirty="0"/>
          </a:p>
          <a:p>
            <a:pPr indent="0">
              <a:lnSpc>
                <a:spcPct val="100000"/>
              </a:lnSpc>
              <a:spcBef>
                <a:spcPts val="2133"/>
              </a:spcBef>
              <a:buNone/>
            </a:pPr>
            <a:endParaRPr dirty="0"/>
          </a:p>
          <a:p>
            <a:pPr marL="0" indent="0">
              <a:lnSpc>
                <a:spcPct val="100000"/>
              </a:lnSpc>
              <a:spcBef>
                <a:spcPts val="2133"/>
              </a:spcBef>
              <a:buNone/>
            </a:pPr>
            <a:endParaRPr dirty="0"/>
          </a:p>
          <a:p>
            <a:pPr marL="0" indent="0">
              <a:spcBef>
                <a:spcPts val="2133"/>
              </a:spcBef>
              <a:buNone/>
            </a:pP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4459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¿Que no es DevOps</a:t>
            </a:r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La combinación simple de Development (desarrollo) &amp; Operations (operaciones).</a:t>
            </a:r>
            <a:endParaRPr/>
          </a:p>
          <a:p>
            <a:r>
              <a:rPr lang="en"/>
              <a:t>Un equipo de operaciones.</a:t>
            </a:r>
            <a:endParaRPr/>
          </a:p>
          <a:p>
            <a:r>
              <a:rPr lang="en"/>
              <a:t>Solo automatizar</a:t>
            </a:r>
            <a:endParaRPr/>
          </a:p>
          <a:p>
            <a:r>
              <a:rPr lang="en"/>
              <a:t>Un plan, es una reacción</a:t>
            </a:r>
            <a:endParaRPr/>
          </a:p>
          <a:p>
            <a:r>
              <a:rPr lang="en"/>
              <a:t>Un título de trabajo o puesto.</a:t>
            </a:r>
            <a:endParaRPr/>
          </a:p>
          <a:p>
            <a:r>
              <a:rPr lang="en"/>
              <a:t>Una categoría de herramientas.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5137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3EF0B-410B-754B-83EF-D4DBE2BA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DevOps: The Three ways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8BF4A87-AAD4-B840-AAFE-A69DFB41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System Thinking: Enfasis del desempeño de todo el sistema.</a:t>
            </a:r>
          </a:p>
          <a:p>
            <a:endParaRPr lang="es-CR" dirty="0"/>
          </a:p>
          <a:p>
            <a:endParaRPr lang="es-CR" b="1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B79B0FF-6250-8D48-9F7B-768421CF1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787" y="2380266"/>
            <a:ext cx="7987862" cy="393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75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3EF0B-410B-754B-83EF-D4DBE2BA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DevOps: The Three ways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8BF4A87-AAD4-B840-AAFE-A69DFB41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Amplificar los ciclos de retroalimentación</a:t>
            </a:r>
          </a:p>
          <a:p>
            <a:endParaRPr lang="es-CR" dirty="0"/>
          </a:p>
          <a:p>
            <a:endParaRPr lang="es-CR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7D4E9F2-8590-6449-A9E8-D6C1347FB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32" y="2692101"/>
            <a:ext cx="3645883" cy="278091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9F39D3A-684E-644D-8ED5-2C3DF51D2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15" y="2891619"/>
            <a:ext cx="7679394" cy="23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41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3EF0B-410B-754B-83EF-D4DBE2BA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DevOps: The Three ways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8BF4A87-AAD4-B840-AAFE-A69DFB41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Experimentación Continua: tomar riesgos y aprender de los fallos.  La la práctica (y la repetición) hacen al maestro.</a:t>
            </a:r>
            <a:endParaRPr lang="es-CR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5261FD-D5F7-3D4B-9CAA-EACAFDECA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19" y="2815996"/>
            <a:ext cx="3960430" cy="305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6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7899B3B-4800-754D-BDA5-CD8B9759D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072" y="3580710"/>
            <a:ext cx="4930666" cy="280706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CD0891-C884-7448-B2E7-EAC246FC3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DevOps: Un problema cultural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C9C17EF-21CA-6646-BEC5-6D0FC9819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0204" y="1593176"/>
            <a:ext cx="4723153" cy="245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8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CD0891-C884-7448-B2E7-EAC246FC3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DevOps: Un problema cultural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F8BAA4D-7773-A748-8F12-956CF56B8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65B8032-6361-7749-894E-3EA6EC322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41" y="1418371"/>
            <a:ext cx="5688725" cy="27874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6930F35-E0F9-6845-AB9D-5C4640883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799" y="3426988"/>
            <a:ext cx="5939001" cy="288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89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CD0891-C884-7448-B2E7-EAC246FC3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DevOps: Un problema cultural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F8BAA4D-7773-A748-8F12-956CF56B8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R" sz="2400" dirty="0"/>
              <a:t>Mejorar la comunicación.</a:t>
            </a:r>
          </a:p>
          <a:p>
            <a:pPr lvl="1"/>
            <a:r>
              <a:rPr lang="es-CR" sz="2000" dirty="0"/>
              <a:t>Análisis de incidentes sin buscar culpables.</a:t>
            </a:r>
          </a:p>
          <a:p>
            <a:pPr lvl="1"/>
            <a:r>
              <a:rPr lang="es-CR" sz="2000" dirty="0"/>
              <a:t>Ser transparentes ante un fallo.</a:t>
            </a:r>
          </a:p>
          <a:p>
            <a:r>
              <a:rPr lang="es-CR" sz="2400" dirty="0"/>
              <a:t>Tratar a los otros como quisieramos ser tratados.</a:t>
            </a:r>
          </a:p>
          <a:p>
            <a:pPr lvl="1"/>
            <a:r>
              <a:rPr lang="es-CR" sz="2000" dirty="0"/>
              <a:t>Tener en los equipos gente de especialidades diferentes.</a:t>
            </a:r>
          </a:p>
          <a:p>
            <a:r>
              <a:rPr lang="es-CR" sz="2400" dirty="0"/>
              <a:t>Eliminar silos y tribus en pro de equipos independientes y multifuncionales.</a:t>
            </a:r>
          </a:p>
          <a:p>
            <a:r>
              <a:rPr lang="es-CR" sz="2400" dirty="0"/>
              <a:t>Mejora continua.</a:t>
            </a:r>
          </a:p>
          <a:p>
            <a:endParaRPr lang="es-CR" sz="2400" dirty="0"/>
          </a:p>
          <a:p>
            <a:pPr marL="0" indent="0">
              <a:buNone/>
            </a:pPr>
            <a:r>
              <a:rPr lang="es-CR" sz="2400" b="1" i="1" dirty="0"/>
              <a:t>“Organizations which design systems… are constrained to produce designs which are copies of the communication structures of these organizations.”</a:t>
            </a:r>
          </a:p>
          <a:p>
            <a:pPr algn="r">
              <a:buFontTx/>
              <a:buChar char="-"/>
            </a:pPr>
            <a:r>
              <a:rPr lang="es-CR" sz="2400" dirty="0"/>
              <a:t>Ley de Conway (Melvin Conway).</a:t>
            </a:r>
          </a:p>
          <a:p>
            <a:pPr algn="r">
              <a:buFontTx/>
              <a:buChar char="-"/>
            </a:pPr>
            <a:endParaRPr lang="es-CR" sz="2400" dirty="0"/>
          </a:p>
        </p:txBody>
      </p:sp>
    </p:spTree>
    <p:extLst>
      <p:ext uri="{BB962C8B-B14F-4D97-AF65-F5344CB8AC3E}">
        <p14:creationId xmlns:p14="http://schemas.microsoft.com/office/powerpoint/2010/main" val="16124767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433</Words>
  <Application>Microsoft Macintosh PowerPoint</Application>
  <PresentationFormat>Panorámica</PresentationFormat>
  <Paragraphs>60</Paragraphs>
  <Slides>18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de Office</vt:lpstr>
      <vt:lpstr>Fundamentos de DevOps</vt:lpstr>
      <vt:lpstr>DevOps</vt:lpstr>
      <vt:lpstr>¿Que no es DevOps</vt:lpstr>
      <vt:lpstr>DevOps: The Three ways</vt:lpstr>
      <vt:lpstr>DevOps: The Three ways</vt:lpstr>
      <vt:lpstr>DevOps: The Three ways</vt:lpstr>
      <vt:lpstr>DevOps: Un problema cultural</vt:lpstr>
      <vt:lpstr>DevOps: Un problema cultural</vt:lpstr>
      <vt:lpstr>DevOps: Un problema cultural</vt:lpstr>
      <vt:lpstr>DevOps Foundations: CI/CD</vt:lpstr>
      <vt:lpstr>DevOps Foundations: CI/CD</vt:lpstr>
      <vt:lpstr>DevOps Foundations: CI/CD</vt:lpstr>
      <vt:lpstr>DevOps Foundations: CI/CD</vt:lpstr>
      <vt:lpstr>DevOps Foundations: Infrastructure as Code</vt:lpstr>
      <vt:lpstr>DevOps Foundations: Lean and Agile</vt:lpstr>
      <vt:lpstr>DevOps Foundations: DevSecOps</vt:lpstr>
      <vt:lpstr>DevOps Foundations: Monitoring and Observability</vt:lpstr>
      <vt:lpstr>DevOps Foundations: Site Reliability Engineering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de DevOps</dc:title>
  <dc:creator>Guido Delgado</dc:creator>
  <cp:lastModifiedBy>Guido Delgado</cp:lastModifiedBy>
  <cp:revision>22</cp:revision>
  <dcterms:created xsi:type="dcterms:W3CDTF">2021-01-28T14:05:52Z</dcterms:created>
  <dcterms:modified xsi:type="dcterms:W3CDTF">2021-01-28T23:47:28Z</dcterms:modified>
</cp:coreProperties>
</file>